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4b68afb9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4b68afb9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4f34f829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4f34f829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4f34f82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4f34f82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4f34f829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4f34f829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4f34f829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4f34f829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12c0572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12c0572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4b68afb9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4b68afb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4b68afb9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4b68afb9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12c05728d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12c05728d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t>Looking ahead, for the next 3 weeks -</a:t>
            </a:r>
            <a:endParaRPr sz="900"/>
          </a:p>
          <a:p>
            <a:pPr indent="-285750" lvl="0" marL="457200" rtl="0" algn="l">
              <a:lnSpc>
                <a:spcPct val="115000"/>
              </a:lnSpc>
              <a:spcBef>
                <a:spcPts val="0"/>
              </a:spcBef>
              <a:spcAft>
                <a:spcPts val="0"/>
              </a:spcAft>
              <a:buSzPts val="900"/>
              <a:buChar char="-"/>
            </a:pPr>
            <a:r>
              <a:rPr lang="en" sz="900"/>
              <a:t>we plan to </a:t>
            </a:r>
            <a:r>
              <a:rPr b="1" lang="en" sz="900"/>
              <a:t>implement</a:t>
            </a:r>
            <a:r>
              <a:rPr lang="en" sz="900"/>
              <a:t> more things</a:t>
            </a:r>
            <a:endParaRPr sz="900"/>
          </a:p>
          <a:p>
            <a:pPr indent="-285750" lvl="0" marL="457200" rtl="0" algn="l">
              <a:lnSpc>
                <a:spcPct val="115000"/>
              </a:lnSpc>
              <a:spcBef>
                <a:spcPts val="0"/>
              </a:spcBef>
              <a:spcAft>
                <a:spcPts val="0"/>
              </a:spcAft>
              <a:buSzPts val="900"/>
              <a:buChar char="-"/>
            </a:pPr>
            <a:r>
              <a:rPr lang="en" sz="900"/>
              <a:t>-</a:t>
            </a:r>
            <a:r>
              <a:rPr b="1" lang="en" sz="900"/>
              <a:t>add more algorithms</a:t>
            </a:r>
            <a:r>
              <a:rPr lang="en" sz="900"/>
              <a:t> and train current models more.</a:t>
            </a:r>
            <a:endParaRPr sz="900"/>
          </a:p>
          <a:p>
            <a:pPr indent="-285750" lvl="0" marL="457200" rtl="0" algn="l">
              <a:lnSpc>
                <a:spcPct val="115000"/>
              </a:lnSpc>
              <a:spcBef>
                <a:spcPts val="0"/>
              </a:spcBef>
              <a:spcAft>
                <a:spcPts val="0"/>
              </a:spcAft>
              <a:buSzPts val="900"/>
              <a:buChar char="-"/>
            </a:pPr>
            <a:r>
              <a:rPr lang="en" sz="900"/>
              <a:t> Work on actor critic and alphago and </a:t>
            </a:r>
            <a:r>
              <a:rPr b="1" lang="en" sz="900"/>
              <a:t>ZEROGO</a:t>
            </a:r>
            <a:r>
              <a:rPr lang="en" sz="900"/>
              <a:t> impl</a:t>
            </a:r>
            <a:endParaRPr sz="900"/>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4b68afb9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4b68afb9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4b68af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4b68af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4b68afb9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4b68afb9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4b68afb9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4b68afb9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13edb17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13edb17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43f0079d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43f0079d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12c05728d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12c05728d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12c05728d_1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12c05728d_1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12c05728d_1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12c05728d_1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13edb17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13edb17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4b68afb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4b68afb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4b68afb9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4b68afb9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hyperlink" Target="http://www.youtube.com/watch?v=K_WW5PrR7XU" TargetMode="Externa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nvSpPr>
        <p:spPr>
          <a:xfrm>
            <a:off x="3537150" y="421075"/>
            <a:ext cx="4931100" cy="10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FFFFF"/>
                </a:solidFill>
                <a:latin typeface="Montserrat"/>
                <a:ea typeface="Montserrat"/>
                <a:cs typeface="Montserrat"/>
                <a:sym typeface="Montserrat"/>
              </a:rPr>
              <a:t>CSCI 599: ZeroGo</a:t>
            </a:r>
            <a:endParaRPr sz="3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600">
                <a:solidFill>
                  <a:srgbClr val="FFFFFF"/>
                </a:solidFill>
                <a:latin typeface="Lato"/>
                <a:ea typeface="Lato"/>
                <a:cs typeface="Lato"/>
                <a:sym typeface="Lato"/>
              </a:rPr>
              <a:t>Solving the game of Go with ML </a:t>
            </a:r>
            <a:endParaRPr sz="1600">
              <a:solidFill>
                <a:srgbClr val="FFFFFF"/>
              </a:solidFill>
              <a:latin typeface="Lato"/>
              <a:ea typeface="Lato"/>
              <a:cs typeface="Lato"/>
              <a:sym typeface="Lato"/>
            </a:endParaRPr>
          </a:p>
          <a:p>
            <a:pPr indent="0" lvl="0" marL="0" rtl="0" algn="ctr">
              <a:spcBef>
                <a:spcPts val="0"/>
              </a:spcBef>
              <a:spcAft>
                <a:spcPts val="0"/>
              </a:spcAft>
              <a:buNone/>
            </a:pPr>
            <a:r>
              <a:rPr lang="en" sz="1600">
                <a:solidFill>
                  <a:srgbClr val="FFFFFF"/>
                </a:solidFill>
                <a:latin typeface="Lato"/>
                <a:ea typeface="Lato"/>
                <a:cs typeface="Lato"/>
                <a:sym typeface="Lato"/>
              </a:rPr>
              <a:t>Final </a:t>
            </a:r>
            <a:r>
              <a:rPr lang="en" sz="1600">
                <a:solidFill>
                  <a:srgbClr val="FFFFFF"/>
                </a:solidFill>
                <a:latin typeface="Lato"/>
                <a:ea typeface="Lato"/>
                <a:cs typeface="Lato"/>
                <a:sym typeface="Lato"/>
              </a:rPr>
              <a:t>presentation</a:t>
            </a:r>
            <a:endParaRPr sz="1600">
              <a:solidFill>
                <a:srgbClr val="FFFFFF"/>
              </a:solidFill>
              <a:latin typeface="Lato"/>
              <a:ea typeface="Lato"/>
              <a:cs typeface="Lato"/>
              <a:sym typeface="Lato"/>
            </a:endParaRPr>
          </a:p>
          <a:p>
            <a:pPr indent="0" lvl="0" marL="0" rtl="0" algn="ctr">
              <a:spcBef>
                <a:spcPts val="0"/>
              </a:spcBef>
              <a:spcAft>
                <a:spcPts val="0"/>
              </a:spcAft>
              <a:buNone/>
            </a:pPr>
            <a:r>
              <a:t/>
            </a:r>
            <a:endParaRPr sz="1800">
              <a:solidFill>
                <a:srgbClr val="FFFFFF"/>
              </a:solidFill>
              <a:latin typeface="Lato"/>
              <a:ea typeface="Lato"/>
              <a:cs typeface="Lato"/>
              <a:sym typeface="Lato"/>
            </a:endParaRPr>
          </a:p>
        </p:txBody>
      </p:sp>
      <p:sp>
        <p:nvSpPr>
          <p:cNvPr id="135" name="Google Shape;135;p13"/>
          <p:cNvSpPr txBox="1"/>
          <p:nvPr/>
        </p:nvSpPr>
        <p:spPr>
          <a:xfrm>
            <a:off x="0" y="3982325"/>
            <a:ext cx="3661500" cy="8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Lato"/>
                <a:ea typeface="Lato"/>
                <a:cs typeface="Lato"/>
                <a:sym typeface="Lato"/>
              </a:rPr>
              <a:t>Sunny Patel</a:t>
            </a:r>
            <a:endParaRPr sz="1300">
              <a:solidFill>
                <a:srgbClr val="FFFFFF"/>
              </a:solidFill>
              <a:latin typeface="Lato"/>
              <a:ea typeface="Lato"/>
              <a:cs typeface="Lato"/>
              <a:sym typeface="Lato"/>
            </a:endParaRPr>
          </a:p>
          <a:p>
            <a:pPr indent="0" lvl="0" marL="0" rtl="0" algn="l">
              <a:spcBef>
                <a:spcPts val="0"/>
              </a:spcBef>
              <a:spcAft>
                <a:spcPts val="0"/>
              </a:spcAft>
              <a:buNone/>
            </a:pPr>
            <a:r>
              <a:rPr lang="en" sz="1300">
                <a:solidFill>
                  <a:srgbClr val="FFFFFF"/>
                </a:solidFill>
                <a:latin typeface="Lato"/>
                <a:ea typeface="Lato"/>
                <a:cs typeface="Lato"/>
                <a:sym typeface="Lato"/>
              </a:rPr>
              <a:t>Jing Ouyang</a:t>
            </a:r>
            <a:endParaRPr sz="1300">
              <a:solidFill>
                <a:srgbClr val="FFFFFF"/>
              </a:solidFill>
              <a:latin typeface="Lato"/>
              <a:ea typeface="Lato"/>
              <a:cs typeface="Lato"/>
              <a:sym typeface="Lato"/>
            </a:endParaRPr>
          </a:p>
          <a:p>
            <a:pPr indent="0" lvl="0" marL="0" rtl="0" algn="l">
              <a:spcBef>
                <a:spcPts val="0"/>
              </a:spcBef>
              <a:spcAft>
                <a:spcPts val="0"/>
              </a:spcAft>
              <a:buNone/>
            </a:pPr>
            <a:r>
              <a:rPr lang="en" sz="1300">
                <a:solidFill>
                  <a:srgbClr val="FFFFFF"/>
                </a:solidFill>
                <a:latin typeface="Lato"/>
                <a:ea typeface="Lato"/>
                <a:cs typeface="Lato"/>
                <a:sym typeface="Lato"/>
              </a:rPr>
              <a:t>Wesam Alwehaibi</a:t>
            </a:r>
            <a:endParaRPr sz="1300">
              <a:solidFill>
                <a:srgbClr val="FFFFFF"/>
              </a:solidFill>
              <a:latin typeface="Lato"/>
              <a:ea typeface="Lato"/>
              <a:cs typeface="Lato"/>
              <a:sym typeface="Lato"/>
            </a:endParaRPr>
          </a:p>
        </p:txBody>
      </p:sp>
      <p:pic>
        <p:nvPicPr>
          <p:cNvPr id="136" name="Google Shape;136;p13"/>
          <p:cNvPicPr preferRelativeResize="0"/>
          <p:nvPr/>
        </p:nvPicPr>
        <p:blipFill>
          <a:blip r:embed="rId3">
            <a:alphaModFix/>
          </a:blip>
          <a:stretch>
            <a:fillRect/>
          </a:stretch>
        </p:blipFill>
        <p:spPr>
          <a:xfrm>
            <a:off x="4386525" y="1593875"/>
            <a:ext cx="3232348" cy="32323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823850" y="2053000"/>
            <a:ext cx="81297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Implementations:</a:t>
            </a:r>
            <a:br>
              <a:rPr lang="en"/>
            </a:br>
            <a:r>
              <a:rPr lang="en" sz="2000"/>
              <a:t>ZeroGo - our original model for Go!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ZeroGo components</a:t>
            </a:r>
            <a:endParaRPr/>
          </a:p>
        </p:txBody>
      </p:sp>
      <p:sp>
        <p:nvSpPr>
          <p:cNvPr id="204" name="Google Shape;204;p23"/>
          <p:cNvSpPr txBox="1"/>
          <p:nvPr/>
        </p:nvSpPr>
        <p:spPr>
          <a:xfrm>
            <a:off x="519850" y="2572600"/>
            <a:ext cx="3181500" cy="137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E599"/>
                </a:solidFill>
                <a:latin typeface="Lato"/>
                <a:ea typeface="Lato"/>
                <a:cs typeface="Lato"/>
                <a:sym typeface="Lato"/>
              </a:rPr>
              <a:t>Policy Agent</a:t>
            </a:r>
            <a:endParaRPr b="1" sz="1800">
              <a:solidFill>
                <a:srgbClr val="FFE599"/>
              </a:solidFill>
              <a:latin typeface="Lato"/>
              <a:ea typeface="Lato"/>
              <a:cs typeface="Lato"/>
              <a:sym typeface="Lato"/>
            </a:endParaRPr>
          </a:p>
          <a:p>
            <a:pPr indent="0" lvl="0" marL="0" rtl="0" algn="ctr">
              <a:lnSpc>
                <a:spcPct val="50000"/>
              </a:lnSpc>
              <a:spcBef>
                <a:spcPts val="1600"/>
              </a:spcBef>
              <a:spcAft>
                <a:spcPts val="1600"/>
              </a:spcAft>
              <a:buNone/>
            </a:pPr>
            <a:r>
              <a:rPr b="1" lang="en">
                <a:solidFill>
                  <a:srgbClr val="FFE599"/>
                </a:solidFill>
                <a:latin typeface="Lato"/>
                <a:ea typeface="Lato"/>
                <a:cs typeface="Lato"/>
                <a:sym typeface="Lato"/>
              </a:rPr>
              <a:t>Provide instincts to select a move</a:t>
            </a:r>
            <a:endParaRPr b="1">
              <a:solidFill>
                <a:srgbClr val="FFE599"/>
              </a:solidFill>
              <a:latin typeface="Lato"/>
              <a:ea typeface="Lato"/>
              <a:cs typeface="Lato"/>
              <a:sym typeface="Lato"/>
            </a:endParaRPr>
          </a:p>
        </p:txBody>
      </p:sp>
      <p:sp>
        <p:nvSpPr>
          <p:cNvPr id="205" name="Google Shape;205;p23"/>
          <p:cNvSpPr txBox="1"/>
          <p:nvPr/>
        </p:nvSpPr>
        <p:spPr>
          <a:xfrm>
            <a:off x="2647625" y="1384050"/>
            <a:ext cx="4101300" cy="6678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0"/>
              </a:spcAft>
              <a:buNone/>
            </a:pPr>
            <a:r>
              <a:rPr b="1" lang="en" sz="1800">
                <a:solidFill>
                  <a:srgbClr val="FFE599"/>
                </a:solidFill>
                <a:latin typeface="Lato"/>
                <a:ea typeface="Lato"/>
                <a:cs typeface="Lato"/>
                <a:sym typeface="Lato"/>
              </a:rPr>
              <a:t>Monte-Carlo Tree Search</a:t>
            </a:r>
            <a:endParaRPr b="1" sz="1800">
              <a:solidFill>
                <a:srgbClr val="FFE599"/>
              </a:solidFill>
              <a:latin typeface="Lato"/>
              <a:ea typeface="Lato"/>
              <a:cs typeface="Lato"/>
              <a:sym typeface="Lato"/>
            </a:endParaRPr>
          </a:p>
          <a:p>
            <a:pPr indent="0" lvl="0" marL="0" rtl="0" algn="ctr">
              <a:lnSpc>
                <a:spcPct val="50000"/>
              </a:lnSpc>
              <a:spcBef>
                <a:spcPts val="1600"/>
              </a:spcBef>
              <a:spcAft>
                <a:spcPts val="1600"/>
              </a:spcAft>
              <a:buNone/>
            </a:pPr>
            <a:r>
              <a:rPr b="1" lang="en">
                <a:solidFill>
                  <a:srgbClr val="FFE599"/>
                </a:solidFill>
                <a:latin typeface="Lato"/>
                <a:ea typeface="Lato"/>
                <a:cs typeface="Lato"/>
                <a:sym typeface="Lato"/>
              </a:rPr>
              <a:t>Read ahead</a:t>
            </a:r>
            <a:endParaRPr/>
          </a:p>
        </p:txBody>
      </p:sp>
      <p:sp>
        <p:nvSpPr>
          <p:cNvPr id="206" name="Google Shape;206;p23"/>
          <p:cNvSpPr txBox="1"/>
          <p:nvPr/>
        </p:nvSpPr>
        <p:spPr>
          <a:xfrm>
            <a:off x="3662975" y="2572600"/>
            <a:ext cx="2070600" cy="104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800">
                <a:solidFill>
                  <a:srgbClr val="FFE599"/>
                </a:solidFill>
                <a:latin typeface="Lato"/>
                <a:ea typeface="Lato"/>
                <a:cs typeface="Lato"/>
                <a:sym typeface="Lato"/>
              </a:rPr>
              <a:t>Value Agent</a:t>
            </a:r>
            <a:endParaRPr b="1" sz="1800">
              <a:solidFill>
                <a:srgbClr val="FFE599"/>
              </a:solidFill>
              <a:latin typeface="Lato"/>
              <a:ea typeface="Lato"/>
              <a:cs typeface="Lato"/>
              <a:sym typeface="Lato"/>
            </a:endParaRPr>
          </a:p>
          <a:p>
            <a:pPr indent="0" lvl="0" marL="0" rtl="0" algn="ctr">
              <a:lnSpc>
                <a:spcPct val="50000"/>
              </a:lnSpc>
              <a:spcBef>
                <a:spcPts val="1600"/>
              </a:spcBef>
              <a:spcAft>
                <a:spcPts val="1600"/>
              </a:spcAft>
              <a:buNone/>
            </a:pPr>
            <a:r>
              <a:rPr b="1" lang="en">
                <a:solidFill>
                  <a:srgbClr val="FFE599"/>
                </a:solidFill>
                <a:latin typeface="Lato"/>
                <a:ea typeface="Lato"/>
                <a:cs typeface="Lato"/>
                <a:sym typeface="Lato"/>
              </a:rPr>
              <a:t>Judge board position</a:t>
            </a:r>
            <a:endParaRPr b="1">
              <a:solidFill>
                <a:srgbClr val="FFE599"/>
              </a:solidFill>
              <a:latin typeface="Lato"/>
              <a:ea typeface="Lato"/>
              <a:cs typeface="Lato"/>
              <a:sym typeface="Lato"/>
            </a:endParaRPr>
          </a:p>
        </p:txBody>
      </p:sp>
      <p:sp>
        <p:nvSpPr>
          <p:cNvPr id="207" name="Google Shape;207;p23"/>
          <p:cNvSpPr txBox="1"/>
          <p:nvPr/>
        </p:nvSpPr>
        <p:spPr>
          <a:xfrm>
            <a:off x="5695800" y="2571450"/>
            <a:ext cx="3445200" cy="124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E599"/>
                </a:solidFill>
                <a:latin typeface="Lato"/>
                <a:ea typeface="Lato"/>
                <a:cs typeface="Lato"/>
                <a:sym typeface="Lato"/>
              </a:rPr>
              <a:t>Rollout</a:t>
            </a:r>
            <a:endParaRPr b="1" sz="1800">
              <a:solidFill>
                <a:srgbClr val="FFE599"/>
              </a:solidFill>
              <a:latin typeface="Lato"/>
              <a:ea typeface="Lato"/>
              <a:cs typeface="Lato"/>
              <a:sym typeface="Lato"/>
            </a:endParaRPr>
          </a:p>
          <a:p>
            <a:pPr indent="0" lvl="0" marL="0" rtl="0" algn="ctr">
              <a:lnSpc>
                <a:spcPct val="50000"/>
              </a:lnSpc>
              <a:spcBef>
                <a:spcPts val="1600"/>
              </a:spcBef>
              <a:spcAft>
                <a:spcPts val="1600"/>
              </a:spcAft>
              <a:buNone/>
            </a:pPr>
            <a:r>
              <a:rPr b="1" lang="en">
                <a:solidFill>
                  <a:srgbClr val="FFE599"/>
                </a:solidFill>
                <a:latin typeface="Lato"/>
                <a:ea typeface="Lato"/>
                <a:cs typeface="Lato"/>
                <a:sym typeface="Lato"/>
              </a:rPr>
              <a:t>Explore long-term variation</a:t>
            </a:r>
            <a:endParaRPr b="1">
              <a:solidFill>
                <a:srgbClr val="FFE599"/>
              </a:solidFill>
              <a:latin typeface="Lato"/>
              <a:ea typeface="Lato"/>
              <a:cs typeface="Lato"/>
              <a:sym typeface="Lato"/>
            </a:endParaRPr>
          </a:p>
        </p:txBody>
      </p:sp>
      <p:cxnSp>
        <p:nvCxnSpPr>
          <p:cNvPr id="208" name="Google Shape;208;p23"/>
          <p:cNvCxnSpPr>
            <a:stCxn id="204" idx="0"/>
            <a:endCxn id="205" idx="2"/>
          </p:cNvCxnSpPr>
          <p:nvPr/>
        </p:nvCxnSpPr>
        <p:spPr>
          <a:xfrm rot="-5400000">
            <a:off x="3144100" y="1018300"/>
            <a:ext cx="520800" cy="2587800"/>
          </a:xfrm>
          <a:prstGeom prst="bentConnector3">
            <a:avLst>
              <a:gd fmla="val 49995" name="adj1"/>
            </a:avLst>
          </a:prstGeom>
          <a:noFill/>
          <a:ln cap="flat" cmpd="sng" w="9525">
            <a:solidFill>
              <a:srgbClr val="D9D9D9"/>
            </a:solidFill>
            <a:prstDash val="solid"/>
            <a:round/>
            <a:headEnd len="med" w="med" type="none"/>
            <a:tailEnd len="med" w="med" type="none"/>
          </a:ln>
        </p:spPr>
      </p:cxnSp>
      <p:cxnSp>
        <p:nvCxnSpPr>
          <p:cNvPr id="209" name="Google Shape;209;p23"/>
          <p:cNvCxnSpPr>
            <a:stCxn id="207" idx="0"/>
            <a:endCxn id="205" idx="2"/>
          </p:cNvCxnSpPr>
          <p:nvPr/>
        </p:nvCxnSpPr>
        <p:spPr>
          <a:xfrm flipH="1" rot="5400000">
            <a:off x="5798550" y="951600"/>
            <a:ext cx="519600" cy="2720100"/>
          </a:xfrm>
          <a:prstGeom prst="bentConnector3">
            <a:avLst>
              <a:gd fmla="val 50000" name="adj1"/>
            </a:avLst>
          </a:prstGeom>
          <a:noFill/>
          <a:ln cap="flat" cmpd="sng" w="9525">
            <a:solidFill>
              <a:srgbClr val="D9D9D9"/>
            </a:solidFill>
            <a:prstDash val="solid"/>
            <a:round/>
            <a:headEnd len="med" w="med" type="none"/>
            <a:tailEnd len="med" w="med" type="none"/>
          </a:ln>
        </p:spPr>
      </p:cxnSp>
      <p:cxnSp>
        <p:nvCxnSpPr>
          <p:cNvPr id="210" name="Google Shape;210;p23"/>
          <p:cNvCxnSpPr>
            <a:stCxn id="205" idx="2"/>
            <a:endCxn id="206" idx="0"/>
          </p:cNvCxnSpPr>
          <p:nvPr/>
        </p:nvCxnSpPr>
        <p:spPr>
          <a:xfrm flipH="1" rot="-5400000">
            <a:off x="4438175" y="2311950"/>
            <a:ext cx="520800" cy="600"/>
          </a:xfrm>
          <a:prstGeom prst="bentConnector3">
            <a:avLst>
              <a:gd fmla="val 49995" name="adj1"/>
            </a:avLst>
          </a:prstGeom>
          <a:noFill/>
          <a:ln cap="flat" cmpd="sng" w="9525">
            <a:solidFill>
              <a:srgbClr val="D9D9D9"/>
            </a:solidFill>
            <a:prstDash val="solid"/>
            <a:round/>
            <a:headEnd len="med" w="med" type="none"/>
            <a:tailEnd len="med" w="med" type="none"/>
          </a:ln>
        </p:spPr>
      </p:cxnSp>
      <p:sp>
        <p:nvSpPr>
          <p:cNvPr id="211" name="Google Shape;211;p23"/>
          <p:cNvSpPr/>
          <p:nvPr/>
        </p:nvSpPr>
        <p:spPr>
          <a:xfrm>
            <a:off x="1483900" y="3531700"/>
            <a:ext cx="1253400" cy="413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U-value</a:t>
            </a:r>
            <a:endParaRPr>
              <a:solidFill>
                <a:srgbClr val="FFFFFF"/>
              </a:solidFill>
            </a:endParaRPr>
          </a:p>
        </p:txBody>
      </p:sp>
      <p:sp>
        <p:nvSpPr>
          <p:cNvPr id="212" name="Google Shape;212;p23"/>
          <p:cNvSpPr/>
          <p:nvPr/>
        </p:nvSpPr>
        <p:spPr>
          <a:xfrm>
            <a:off x="4071875" y="3531700"/>
            <a:ext cx="1253400" cy="413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Q</a:t>
            </a:r>
            <a:r>
              <a:rPr lang="en">
                <a:solidFill>
                  <a:srgbClr val="FFFFFF"/>
                </a:solidFill>
              </a:rPr>
              <a:t>-value-1</a:t>
            </a:r>
            <a:endParaRPr>
              <a:solidFill>
                <a:srgbClr val="FFFFFF"/>
              </a:solidFill>
            </a:endParaRPr>
          </a:p>
        </p:txBody>
      </p:sp>
      <p:sp>
        <p:nvSpPr>
          <p:cNvPr id="213" name="Google Shape;213;p23"/>
          <p:cNvSpPr/>
          <p:nvPr/>
        </p:nvSpPr>
        <p:spPr>
          <a:xfrm>
            <a:off x="6791700" y="3531700"/>
            <a:ext cx="1253400" cy="413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Q-value-2</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1297500" y="393750"/>
            <a:ext cx="4458000" cy="7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ZeroGo Innovations</a:t>
            </a:r>
            <a:endParaRPr/>
          </a:p>
        </p:txBody>
      </p:sp>
      <p:sp>
        <p:nvSpPr>
          <p:cNvPr id="219" name="Google Shape;219;p24"/>
          <p:cNvSpPr txBox="1"/>
          <p:nvPr/>
        </p:nvSpPr>
        <p:spPr>
          <a:xfrm>
            <a:off x="687900" y="12627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Lato"/>
                <a:ea typeface="Lato"/>
                <a:cs typeface="Lato"/>
                <a:sym typeface="Lato"/>
              </a:rPr>
              <a:t>Hand-tailored reward function</a:t>
            </a:r>
            <a:endParaRPr b="1" sz="1800">
              <a:solidFill>
                <a:srgbClr val="FFFFFF"/>
              </a:solidFill>
              <a:latin typeface="Lato"/>
              <a:ea typeface="Lato"/>
              <a:cs typeface="Lato"/>
              <a:sym typeface="Lato"/>
            </a:endParaRPr>
          </a:p>
          <a:p>
            <a:pPr indent="0" lvl="0" marL="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0" lvl="0" marL="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323850" lvl="0" marL="457200" rtl="0" algn="l">
              <a:lnSpc>
                <a:spcPct val="115000"/>
              </a:lnSpc>
              <a:spcBef>
                <a:spcPts val="1600"/>
              </a:spcBef>
              <a:spcAft>
                <a:spcPts val="0"/>
              </a:spcAft>
              <a:buClr>
                <a:srgbClr val="FFFFFF"/>
              </a:buClr>
              <a:buSzPts val="1500"/>
              <a:buFont typeface="Lato"/>
              <a:buChar char="●"/>
            </a:pPr>
            <a:r>
              <a:rPr lang="en" sz="1500">
                <a:solidFill>
                  <a:srgbClr val="FFFFFF"/>
                </a:solidFill>
                <a:latin typeface="Lato"/>
                <a:ea typeface="Lato"/>
                <a:cs typeface="Lato"/>
                <a:sym typeface="Lato"/>
              </a:rPr>
              <a:t>Compensate the limited computing power</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Takes only 2000 games training to reach decent power</a:t>
            </a:r>
            <a:endParaRPr sz="1500">
              <a:solidFill>
                <a:srgbClr val="FFFFFF"/>
              </a:solidFill>
              <a:latin typeface="Lato"/>
              <a:ea typeface="Lato"/>
              <a:cs typeface="Lato"/>
              <a:sym typeface="Lato"/>
            </a:endParaRPr>
          </a:p>
        </p:txBody>
      </p:sp>
      <p:pic>
        <p:nvPicPr>
          <p:cNvPr id="220" name="Google Shape;220;p24"/>
          <p:cNvPicPr preferRelativeResize="0"/>
          <p:nvPr/>
        </p:nvPicPr>
        <p:blipFill>
          <a:blip r:embed="rId3">
            <a:alphaModFix/>
          </a:blip>
          <a:stretch>
            <a:fillRect/>
          </a:stretch>
        </p:blipFill>
        <p:spPr>
          <a:xfrm>
            <a:off x="1217650" y="1830725"/>
            <a:ext cx="3448050" cy="790575"/>
          </a:xfrm>
          <a:prstGeom prst="rect">
            <a:avLst/>
          </a:prstGeom>
          <a:noFill/>
          <a:ln>
            <a:noFill/>
          </a:ln>
        </p:spPr>
      </p:pic>
      <p:pic>
        <p:nvPicPr>
          <p:cNvPr id="221" name="Google Shape;221;p24"/>
          <p:cNvPicPr preferRelativeResize="0"/>
          <p:nvPr/>
        </p:nvPicPr>
        <p:blipFill>
          <a:blip r:embed="rId4">
            <a:alphaModFix/>
          </a:blip>
          <a:stretch>
            <a:fillRect/>
          </a:stretch>
        </p:blipFill>
        <p:spPr>
          <a:xfrm>
            <a:off x="6018975" y="803575"/>
            <a:ext cx="3040724" cy="3425524"/>
          </a:xfrm>
          <a:prstGeom prst="rect">
            <a:avLst/>
          </a:prstGeom>
          <a:noFill/>
          <a:ln>
            <a:noFill/>
          </a:ln>
        </p:spPr>
      </p:pic>
      <p:pic>
        <p:nvPicPr>
          <p:cNvPr id="222" name="Google Shape;222;p24"/>
          <p:cNvPicPr preferRelativeResize="0"/>
          <p:nvPr/>
        </p:nvPicPr>
        <p:blipFill>
          <a:blip r:embed="rId5">
            <a:alphaModFix/>
          </a:blip>
          <a:stretch>
            <a:fillRect/>
          </a:stretch>
        </p:blipFill>
        <p:spPr>
          <a:xfrm>
            <a:off x="474225" y="3471650"/>
            <a:ext cx="5322400" cy="153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1297500" y="393750"/>
            <a:ext cx="4458000" cy="7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ZeroGo Innovations</a:t>
            </a:r>
            <a:endParaRPr/>
          </a:p>
        </p:txBody>
      </p:sp>
      <p:sp>
        <p:nvSpPr>
          <p:cNvPr id="228" name="Google Shape;228;p25"/>
          <p:cNvSpPr txBox="1"/>
          <p:nvPr/>
        </p:nvSpPr>
        <p:spPr>
          <a:xfrm>
            <a:off x="1221300" y="12627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Lato"/>
                <a:ea typeface="Lato"/>
                <a:cs typeface="Lato"/>
                <a:sym typeface="Lato"/>
              </a:rPr>
              <a:t>Automated-training cycle</a:t>
            </a:r>
            <a:endParaRPr sz="1500">
              <a:solidFill>
                <a:srgbClr val="FFFFFF"/>
              </a:solidFill>
              <a:latin typeface="Lato"/>
              <a:ea typeface="Lato"/>
              <a:cs typeface="Lato"/>
              <a:sym typeface="Lato"/>
            </a:endParaRPr>
          </a:p>
          <a:p>
            <a:pPr indent="-323850" lvl="0" marL="457200" rtl="0" algn="l">
              <a:lnSpc>
                <a:spcPct val="115000"/>
              </a:lnSpc>
              <a:spcBef>
                <a:spcPts val="1600"/>
              </a:spcBef>
              <a:spcAft>
                <a:spcPts val="0"/>
              </a:spcAft>
              <a:buClr>
                <a:srgbClr val="FFFFFF"/>
              </a:buClr>
              <a:buSzPts val="1500"/>
              <a:buFont typeface="Lato"/>
              <a:buChar char="●"/>
            </a:pPr>
            <a:r>
              <a:rPr lang="en" sz="1500">
                <a:solidFill>
                  <a:srgbClr val="FFFFFF"/>
                </a:solidFill>
                <a:latin typeface="Lato"/>
                <a:ea typeface="Lato"/>
                <a:cs typeface="Lato"/>
                <a:sym typeface="Lato"/>
              </a:rPr>
              <a:t>Continuously learning given enough computational power</a:t>
            </a:r>
            <a:endParaRPr sz="1500">
              <a:solidFill>
                <a:srgbClr val="FFFFFF"/>
              </a:solidFill>
              <a:latin typeface="Lato"/>
              <a:ea typeface="Lato"/>
              <a:cs typeface="Lato"/>
              <a:sym typeface="Lato"/>
            </a:endParaRPr>
          </a:p>
        </p:txBody>
      </p:sp>
      <p:grpSp>
        <p:nvGrpSpPr>
          <p:cNvPr id="229" name="Google Shape;229;p25"/>
          <p:cNvGrpSpPr/>
          <p:nvPr/>
        </p:nvGrpSpPr>
        <p:grpSpPr>
          <a:xfrm>
            <a:off x="2957884" y="2314118"/>
            <a:ext cx="2359809" cy="2359809"/>
            <a:chOff x="2820225" y="891450"/>
            <a:chExt cx="3175200" cy="3175200"/>
          </a:xfrm>
        </p:grpSpPr>
        <p:sp>
          <p:nvSpPr>
            <p:cNvPr id="230" name="Google Shape;230;p25"/>
            <p:cNvSpPr/>
            <p:nvPr/>
          </p:nvSpPr>
          <p:spPr>
            <a:xfrm rot="10800000">
              <a:off x="2820225" y="891450"/>
              <a:ext cx="3175200" cy="3175200"/>
            </a:xfrm>
            <a:prstGeom prst="blockArc">
              <a:avLst>
                <a:gd fmla="val 5399801" name="adj1"/>
                <a:gd fmla="val 3624030" name="adj2"/>
                <a:gd fmla="val 10463" name="adj3"/>
              </a:avLst>
            </a:prstGeom>
            <a:solidFill>
              <a:srgbClr val="F4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rot="10800000">
              <a:off x="3347484" y="1053758"/>
              <a:ext cx="450600" cy="450600"/>
            </a:xfrm>
            <a:prstGeom prst="rtTriangle">
              <a:avLst/>
            </a:prstGeom>
            <a:solidFill>
              <a:srgbClr val="F4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25"/>
          <p:cNvGrpSpPr/>
          <p:nvPr/>
        </p:nvGrpSpPr>
        <p:grpSpPr>
          <a:xfrm>
            <a:off x="4674787" y="3191114"/>
            <a:ext cx="990165" cy="679805"/>
            <a:chOff x="5130375" y="2071477"/>
            <a:chExt cx="1332300" cy="914700"/>
          </a:xfrm>
        </p:grpSpPr>
        <p:sp>
          <p:nvSpPr>
            <p:cNvPr id="233" name="Google Shape;233;p25"/>
            <p:cNvSpPr/>
            <p:nvPr/>
          </p:nvSpPr>
          <p:spPr>
            <a:xfrm>
              <a:off x="5130375" y="2356477"/>
              <a:ext cx="1332300" cy="629700"/>
            </a:xfrm>
            <a:prstGeom prst="rect">
              <a:avLst/>
            </a:prstGeom>
            <a:solidFill>
              <a:srgbClr val="AC114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Train</a:t>
              </a:r>
              <a:endParaRPr sz="1200">
                <a:solidFill>
                  <a:srgbClr val="FFFFFF"/>
                </a:solidFill>
              </a:endParaRPr>
            </a:p>
          </p:txBody>
        </p:sp>
        <p:sp>
          <p:nvSpPr>
            <p:cNvPr id="234" name="Google Shape;234;p25"/>
            <p:cNvSpPr/>
            <p:nvPr/>
          </p:nvSpPr>
          <p:spPr>
            <a:xfrm>
              <a:off x="5130375" y="2071477"/>
              <a:ext cx="1332300" cy="285000"/>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Step 2</a:t>
              </a:r>
              <a:endParaRPr sz="1200">
                <a:solidFill>
                  <a:srgbClr val="FFFFFF"/>
                </a:solidFill>
              </a:endParaRPr>
            </a:p>
          </p:txBody>
        </p:sp>
      </p:grpSp>
      <p:grpSp>
        <p:nvGrpSpPr>
          <p:cNvPr id="235" name="Google Shape;235;p25"/>
          <p:cNvGrpSpPr/>
          <p:nvPr/>
        </p:nvGrpSpPr>
        <p:grpSpPr>
          <a:xfrm>
            <a:off x="3684622" y="2227968"/>
            <a:ext cx="990165" cy="679805"/>
            <a:chOff x="3798075" y="775532"/>
            <a:chExt cx="1332300" cy="914700"/>
          </a:xfrm>
        </p:grpSpPr>
        <p:sp>
          <p:nvSpPr>
            <p:cNvPr id="236" name="Google Shape;236;p25"/>
            <p:cNvSpPr/>
            <p:nvPr/>
          </p:nvSpPr>
          <p:spPr>
            <a:xfrm>
              <a:off x="3798075" y="1060532"/>
              <a:ext cx="1332300" cy="629700"/>
            </a:xfrm>
            <a:prstGeom prst="rect">
              <a:avLst/>
            </a:prstGeom>
            <a:solidFill>
              <a:srgbClr val="AC114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Self-play</a:t>
              </a:r>
              <a:endParaRPr sz="1200">
                <a:solidFill>
                  <a:srgbClr val="FFFFFF"/>
                </a:solidFill>
              </a:endParaRPr>
            </a:p>
          </p:txBody>
        </p:sp>
        <p:sp>
          <p:nvSpPr>
            <p:cNvPr id="237" name="Google Shape;237;p25"/>
            <p:cNvSpPr/>
            <p:nvPr/>
          </p:nvSpPr>
          <p:spPr>
            <a:xfrm>
              <a:off x="3798075" y="775532"/>
              <a:ext cx="1332300" cy="285000"/>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Step 1</a:t>
              </a:r>
              <a:endParaRPr sz="1200">
                <a:solidFill>
                  <a:srgbClr val="FFFFFF"/>
                </a:solidFill>
              </a:endParaRPr>
            </a:p>
          </p:txBody>
        </p:sp>
      </p:grpSp>
      <p:grpSp>
        <p:nvGrpSpPr>
          <p:cNvPr id="238" name="Google Shape;238;p25"/>
          <p:cNvGrpSpPr/>
          <p:nvPr/>
        </p:nvGrpSpPr>
        <p:grpSpPr>
          <a:xfrm>
            <a:off x="2694456" y="3191114"/>
            <a:ext cx="990165" cy="679805"/>
            <a:chOff x="2465775" y="2071477"/>
            <a:chExt cx="1332300" cy="914700"/>
          </a:xfrm>
        </p:grpSpPr>
        <p:sp>
          <p:nvSpPr>
            <p:cNvPr id="239" name="Google Shape;239;p25"/>
            <p:cNvSpPr/>
            <p:nvPr/>
          </p:nvSpPr>
          <p:spPr>
            <a:xfrm>
              <a:off x="2465775" y="2356477"/>
              <a:ext cx="1332300" cy="629700"/>
            </a:xfrm>
            <a:prstGeom prst="rect">
              <a:avLst/>
            </a:prstGeom>
            <a:solidFill>
              <a:srgbClr val="AC114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Update</a:t>
              </a:r>
              <a:endParaRPr sz="1200">
                <a:solidFill>
                  <a:srgbClr val="FFFFFF"/>
                </a:solidFill>
              </a:endParaRPr>
            </a:p>
          </p:txBody>
        </p:sp>
        <p:sp>
          <p:nvSpPr>
            <p:cNvPr id="240" name="Google Shape;240;p25"/>
            <p:cNvSpPr/>
            <p:nvPr/>
          </p:nvSpPr>
          <p:spPr>
            <a:xfrm>
              <a:off x="2465775" y="2071477"/>
              <a:ext cx="1332300" cy="285000"/>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Step 4</a:t>
              </a:r>
              <a:endParaRPr sz="1200">
                <a:solidFill>
                  <a:srgbClr val="FFFFFF"/>
                </a:solidFill>
              </a:endParaRPr>
            </a:p>
          </p:txBody>
        </p:sp>
      </p:grpSp>
      <p:grpSp>
        <p:nvGrpSpPr>
          <p:cNvPr id="241" name="Google Shape;241;p25"/>
          <p:cNvGrpSpPr/>
          <p:nvPr/>
        </p:nvGrpSpPr>
        <p:grpSpPr>
          <a:xfrm>
            <a:off x="3684622" y="4159002"/>
            <a:ext cx="990165" cy="679805"/>
            <a:chOff x="3798075" y="3373802"/>
            <a:chExt cx="1332300" cy="914700"/>
          </a:xfrm>
        </p:grpSpPr>
        <p:sp>
          <p:nvSpPr>
            <p:cNvPr id="242" name="Google Shape;242;p25"/>
            <p:cNvSpPr/>
            <p:nvPr/>
          </p:nvSpPr>
          <p:spPr>
            <a:xfrm>
              <a:off x="3798075" y="3658802"/>
              <a:ext cx="1332300" cy="629700"/>
            </a:xfrm>
            <a:prstGeom prst="rect">
              <a:avLst/>
            </a:prstGeom>
            <a:solidFill>
              <a:srgbClr val="AC114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Evaluate</a:t>
              </a:r>
              <a:endParaRPr sz="1200">
                <a:solidFill>
                  <a:srgbClr val="FFFFFF"/>
                </a:solidFill>
              </a:endParaRPr>
            </a:p>
          </p:txBody>
        </p:sp>
        <p:sp>
          <p:nvSpPr>
            <p:cNvPr id="243" name="Google Shape;243;p25"/>
            <p:cNvSpPr/>
            <p:nvPr/>
          </p:nvSpPr>
          <p:spPr>
            <a:xfrm>
              <a:off x="3798075" y="3373802"/>
              <a:ext cx="1332300" cy="285000"/>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Step 3</a:t>
              </a:r>
              <a:endParaRPr sz="1200">
                <a:solidFill>
                  <a:srgbClr val="FFFFFF"/>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6"/>
          <p:cNvSpPr txBox="1"/>
          <p:nvPr>
            <p:ph type="title"/>
          </p:nvPr>
        </p:nvSpPr>
        <p:spPr>
          <a:xfrm>
            <a:off x="1297500" y="393750"/>
            <a:ext cx="4458000" cy="7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ZeroGo Innovations</a:t>
            </a:r>
            <a:endParaRPr/>
          </a:p>
        </p:txBody>
      </p:sp>
      <p:sp>
        <p:nvSpPr>
          <p:cNvPr id="249" name="Google Shape;249;p26"/>
          <p:cNvSpPr txBox="1"/>
          <p:nvPr/>
        </p:nvSpPr>
        <p:spPr>
          <a:xfrm>
            <a:off x="1126550" y="1000875"/>
            <a:ext cx="7038900" cy="356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Lato"/>
                <a:ea typeface="Lato"/>
                <a:cs typeface="Lato"/>
                <a:sym typeface="Lato"/>
              </a:rPr>
              <a:t>Multiple advantages</a:t>
            </a:r>
            <a:endParaRPr sz="1500">
              <a:solidFill>
                <a:srgbClr val="FFFFFF"/>
              </a:solidFill>
              <a:latin typeface="Lato"/>
              <a:ea typeface="Lato"/>
              <a:cs typeface="Lato"/>
              <a:sym typeface="Lato"/>
            </a:endParaRPr>
          </a:p>
          <a:p>
            <a:pPr indent="-323850" lvl="0" marL="457200" rtl="0" algn="l">
              <a:lnSpc>
                <a:spcPct val="115000"/>
              </a:lnSpc>
              <a:spcBef>
                <a:spcPts val="1600"/>
              </a:spcBef>
              <a:spcAft>
                <a:spcPts val="0"/>
              </a:spcAft>
              <a:buClr>
                <a:srgbClr val="FFFFFF"/>
              </a:buClr>
              <a:buSzPts val="1500"/>
              <a:buFont typeface="Lato"/>
              <a:buChar char="●"/>
            </a:pPr>
            <a:r>
              <a:rPr lang="en" sz="1500">
                <a:solidFill>
                  <a:srgbClr val="FFFFFF"/>
                </a:solidFill>
                <a:latin typeface="Lato"/>
                <a:ea typeface="Lato"/>
                <a:cs typeface="Lato"/>
                <a:sym typeface="Lato"/>
              </a:rPr>
              <a:t>Trade off between instincts and long-term reward</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Visualize thinking process</a:t>
            </a:r>
            <a:endParaRPr sz="15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323850" lvl="0" marL="457200" rtl="0" algn="l">
              <a:lnSpc>
                <a:spcPct val="115000"/>
              </a:lnSpc>
              <a:spcBef>
                <a:spcPts val="1600"/>
              </a:spcBef>
              <a:spcAft>
                <a:spcPts val="0"/>
              </a:spcAft>
              <a:buClr>
                <a:srgbClr val="FFFFFF"/>
              </a:buClr>
              <a:buSzPts val="1500"/>
              <a:buFont typeface="Lato"/>
              <a:buChar char="●"/>
            </a:pPr>
            <a:r>
              <a:rPr lang="en" sz="1500">
                <a:solidFill>
                  <a:srgbClr val="FFFFFF"/>
                </a:solidFill>
                <a:latin typeface="Lato"/>
                <a:ea typeface="Lato"/>
                <a:cs typeface="Lato"/>
                <a:sym typeface="Lato"/>
              </a:rPr>
              <a:t>Judge living and dead groups</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Set resign threshold</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Flexible to show different levels of strength by setting the parameters</a:t>
            </a:r>
            <a:endParaRPr sz="1500">
              <a:solidFill>
                <a:srgbClr val="FFFFFF"/>
              </a:solidFill>
              <a:latin typeface="Lato"/>
              <a:ea typeface="Lato"/>
              <a:cs typeface="Lato"/>
              <a:sym typeface="Lato"/>
            </a:endParaRPr>
          </a:p>
        </p:txBody>
      </p:sp>
      <p:pic>
        <p:nvPicPr>
          <p:cNvPr id="250" name="Google Shape;250;p26"/>
          <p:cNvPicPr preferRelativeResize="0"/>
          <p:nvPr/>
        </p:nvPicPr>
        <p:blipFill>
          <a:blip r:embed="rId3">
            <a:alphaModFix/>
          </a:blip>
          <a:stretch>
            <a:fillRect/>
          </a:stretch>
        </p:blipFill>
        <p:spPr>
          <a:xfrm>
            <a:off x="1665575" y="2250425"/>
            <a:ext cx="5943600" cy="1876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7"/>
          <p:cNvSpPr txBox="1"/>
          <p:nvPr>
            <p:ph idx="4294967295" type="body"/>
          </p:nvPr>
        </p:nvSpPr>
        <p:spPr>
          <a:xfrm>
            <a:off x="812725" y="4305375"/>
            <a:ext cx="6936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800">
                <a:latin typeface="Montserrat"/>
                <a:ea typeface="Montserrat"/>
                <a:cs typeface="Montserrat"/>
                <a:sym typeface="Montserrat"/>
              </a:rPr>
              <a:t>Demo</a:t>
            </a:r>
            <a:endParaRPr sz="28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Goals/Ideas: Proposed</a:t>
            </a:r>
            <a:endParaRPr/>
          </a:p>
        </p:txBody>
      </p:sp>
      <p:sp>
        <p:nvSpPr>
          <p:cNvPr id="266" name="Google Shape;266;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Goal 1: Answer “how far can we go with a normal hardware or $500M?”</a:t>
            </a:r>
            <a:endParaRPr b="1" sz="1500"/>
          </a:p>
          <a:p>
            <a:pPr indent="-323850" lvl="1" marL="914400" rtl="0" algn="l">
              <a:spcBef>
                <a:spcPts val="0"/>
              </a:spcBef>
              <a:spcAft>
                <a:spcPts val="0"/>
              </a:spcAft>
              <a:buSzPts val="1500"/>
              <a:buChar char="○"/>
            </a:pPr>
            <a:r>
              <a:rPr lang="en" sz="1500"/>
              <a:t>A smaller board size?</a:t>
            </a:r>
            <a:endParaRPr sz="1500"/>
          </a:p>
          <a:p>
            <a:pPr indent="-323850" lvl="1" marL="914400" rtl="0" algn="l">
              <a:spcBef>
                <a:spcPts val="0"/>
              </a:spcBef>
              <a:spcAft>
                <a:spcPts val="0"/>
              </a:spcAft>
              <a:buSzPts val="1500"/>
              <a:buChar char="○"/>
            </a:pPr>
            <a:r>
              <a:rPr lang="en" sz="1500"/>
              <a:t>Real board with lesser win %?</a:t>
            </a:r>
            <a:br>
              <a:rPr lang="en" sz="1500"/>
            </a:br>
            <a:endParaRPr sz="1500"/>
          </a:p>
          <a:p>
            <a:pPr indent="-323850" lvl="0" marL="457200" rtl="0" algn="l">
              <a:spcBef>
                <a:spcPts val="0"/>
              </a:spcBef>
              <a:spcAft>
                <a:spcPts val="0"/>
              </a:spcAft>
              <a:buSzPts val="1500"/>
              <a:buChar char="●"/>
            </a:pPr>
            <a:r>
              <a:rPr b="1" lang="en" sz="1500"/>
              <a:t>Goal 2: Devise smarter algorithms </a:t>
            </a:r>
            <a:endParaRPr b="1" sz="1500"/>
          </a:p>
          <a:p>
            <a:pPr indent="-323850" lvl="1" marL="914400" rtl="0" algn="l">
              <a:spcBef>
                <a:spcPts val="0"/>
              </a:spcBef>
              <a:spcAft>
                <a:spcPts val="0"/>
              </a:spcAft>
              <a:buSzPts val="1500"/>
              <a:buChar char="○"/>
            </a:pPr>
            <a:r>
              <a:rPr lang="en" sz="1500"/>
              <a:t>Can’t run Q-Learning with 10</a:t>
            </a:r>
            <a:r>
              <a:rPr baseline="30000" lang="en" sz="1500"/>
              <a:t>170</a:t>
            </a:r>
            <a:r>
              <a:rPr lang="en" sz="1500"/>
              <a:t> states. </a:t>
            </a:r>
            <a:endParaRPr sz="1500"/>
          </a:p>
          <a:p>
            <a:pPr indent="-323850" lvl="1" marL="914400" rtl="0" algn="l">
              <a:spcBef>
                <a:spcPts val="0"/>
              </a:spcBef>
              <a:spcAft>
                <a:spcPts val="0"/>
              </a:spcAft>
              <a:buSzPts val="1500"/>
              <a:buChar char="○"/>
            </a:pPr>
            <a:r>
              <a:rPr lang="en" sz="1500"/>
              <a:t>Deep Q-Learning? Deep Neural Networks? MCTS?</a:t>
            </a:r>
            <a:br>
              <a:rPr lang="en" sz="1500"/>
            </a:br>
            <a:endParaRPr sz="1500"/>
          </a:p>
          <a:p>
            <a:pPr indent="-323850" lvl="0" marL="457200" rtl="0" algn="l">
              <a:spcBef>
                <a:spcPts val="0"/>
              </a:spcBef>
              <a:spcAft>
                <a:spcPts val="0"/>
              </a:spcAft>
              <a:buSzPts val="1500"/>
              <a:buChar char="●"/>
            </a:pPr>
            <a:r>
              <a:rPr b="1" lang="en" sz="1500"/>
              <a:t>Goal 3: Build less sophisticated players/other online players to benchmark</a:t>
            </a:r>
            <a:endParaRPr b="1" sz="1500"/>
          </a:p>
          <a:p>
            <a:pPr indent="-323850" lvl="1" marL="914400" rtl="0" algn="l">
              <a:spcBef>
                <a:spcPts val="0"/>
              </a:spcBef>
              <a:spcAft>
                <a:spcPts val="0"/>
              </a:spcAft>
              <a:buSzPts val="1500"/>
              <a:buChar char="○"/>
            </a:pPr>
            <a:r>
              <a:rPr lang="en" sz="1500"/>
              <a:t>Greedy heuristics? </a:t>
            </a:r>
            <a:endParaRPr sz="1500"/>
          </a:p>
          <a:p>
            <a:pPr indent="-323850" lvl="1" marL="914400" rtl="0" algn="l">
              <a:spcBef>
                <a:spcPts val="0"/>
              </a:spcBef>
              <a:spcAft>
                <a:spcPts val="0"/>
              </a:spcAft>
              <a:buSzPts val="1500"/>
              <a:buChar char="○"/>
            </a:pPr>
            <a:r>
              <a:rPr lang="en" sz="1500"/>
              <a:t>Interview players to see what strategies they use?</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Outcome of Goal 1</a:t>
            </a:r>
            <a:endParaRPr/>
          </a:p>
        </p:txBody>
      </p:sp>
      <p:sp>
        <p:nvSpPr>
          <p:cNvPr id="272" name="Google Shape;272;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Montserrat"/>
                <a:ea typeface="Montserrat"/>
                <a:cs typeface="Montserrat"/>
                <a:sym typeface="Montserrat"/>
              </a:rPr>
              <a:t>Answer “how far can we go with a normal hardware”</a:t>
            </a:r>
            <a:endParaRPr b="1" sz="1900">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sz="1800">
                <a:latin typeface="Montserrat"/>
                <a:ea typeface="Montserrat"/>
                <a:cs typeface="Montserrat"/>
                <a:sym typeface="Montserrat"/>
              </a:rPr>
              <a:t>5X5 and 7X7 near unbeatable solutions!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19X19 a </a:t>
            </a:r>
            <a:r>
              <a:rPr lang="en" sz="1800">
                <a:latin typeface="Montserrat"/>
                <a:ea typeface="Montserrat"/>
                <a:cs typeface="Montserrat"/>
                <a:sym typeface="Montserrat"/>
              </a:rPr>
              <a:t>1-dan player which:</a:t>
            </a:r>
            <a:endParaRPr sz="1800">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lang="en" sz="1800">
                <a:latin typeface="Montserrat"/>
                <a:ea typeface="Montserrat"/>
                <a:cs typeface="Montserrat"/>
                <a:sym typeface="Montserrat"/>
              </a:rPr>
              <a:t> A human takes 1 year to reach</a:t>
            </a:r>
            <a:endParaRPr sz="1800">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lang="en" sz="1800">
                <a:latin typeface="Montserrat"/>
                <a:ea typeface="Montserrat"/>
                <a:cs typeface="Montserrat"/>
                <a:sym typeface="Montserrat"/>
              </a:rPr>
              <a:t>Was not achieved by a traditional player</a:t>
            </a:r>
            <a:endParaRPr sz="1800">
              <a:latin typeface="Montserrat"/>
              <a:ea typeface="Montserrat"/>
              <a:cs typeface="Montserrat"/>
              <a:sym typeface="Montserrat"/>
            </a:endParaRPr>
          </a:p>
          <a:p>
            <a:pPr indent="0" lvl="0" marL="0" rtl="0" algn="l">
              <a:spcBef>
                <a:spcPts val="1600"/>
              </a:spcBef>
              <a:spcAft>
                <a:spcPts val="1600"/>
              </a:spcAft>
              <a:buNone/>
            </a:pPr>
            <a:r>
              <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Outcome of Goal 2</a:t>
            </a:r>
            <a:endParaRPr/>
          </a:p>
        </p:txBody>
      </p:sp>
      <p:sp>
        <p:nvSpPr>
          <p:cNvPr id="278" name="Google Shape;278;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900">
                <a:latin typeface="Montserrat"/>
                <a:ea typeface="Montserrat"/>
                <a:cs typeface="Montserrat"/>
                <a:sym typeface="Montserrat"/>
              </a:rPr>
              <a:t>Devise smarter algorithms </a:t>
            </a:r>
            <a:endParaRPr b="1" sz="1900">
              <a:latin typeface="Montserrat"/>
              <a:ea typeface="Montserrat"/>
              <a:cs typeface="Montserrat"/>
              <a:sym typeface="Montserrat"/>
            </a:endParaRPr>
          </a:p>
          <a:p>
            <a:pPr indent="-349250" lvl="0" marL="457200" marR="0" rtl="0" algn="l">
              <a:lnSpc>
                <a:spcPct val="115000"/>
              </a:lnSpc>
              <a:spcBef>
                <a:spcPts val="1600"/>
              </a:spcBef>
              <a:spcAft>
                <a:spcPts val="0"/>
              </a:spcAft>
              <a:buSzPts val="1900"/>
              <a:buFont typeface="Montserrat"/>
              <a:buChar char="●"/>
            </a:pPr>
            <a:r>
              <a:rPr lang="en" sz="1900">
                <a:latin typeface="Montserrat"/>
                <a:ea typeface="Montserrat"/>
                <a:cs typeface="Montserrat"/>
                <a:sym typeface="Montserrat"/>
              </a:rPr>
              <a:t>A smarter model for Alpha Go </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Combined NN with Reinforcement </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Implement heuristics adopted by real Go players</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Our player is a 1-dan player which:</a:t>
            </a:r>
            <a:endParaRPr sz="1900">
              <a:latin typeface="Montserrat"/>
              <a:ea typeface="Montserrat"/>
              <a:cs typeface="Montserrat"/>
              <a:sym typeface="Montserrat"/>
            </a:endParaRPr>
          </a:p>
          <a:p>
            <a:pPr indent="-349250" lvl="1" marL="9144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Takes 1-year of gameplay for a human</a:t>
            </a:r>
            <a:endParaRPr sz="1900">
              <a:latin typeface="Montserrat"/>
              <a:ea typeface="Montserrat"/>
              <a:cs typeface="Montserrat"/>
              <a:sym typeface="Montserrat"/>
            </a:endParaRPr>
          </a:p>
          <a:p>
            <a:pPr indent="-349250" lvl="1" marL="9144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Never achieved by a traditional algorithm</a:t>
            </a:r>
            <a:endParaRPr sz="19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20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and Recap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Outcome of Goal 3</a:t>
            </a:r>
            <a:endParaRPr/>
          </a:p>
          <a:p>
            <a:pPr indent="0" lvl="0" marL="0" rtl="0" algn="l">
              <a:spcBef>
                <a:spcPts val="0"/>
              </a:spcBef>
              <a:spcAft>
                <a:spcPts val="0"/>
              </a:spcAft>
              <a:buNone/>
            </a:pPr>
            <a:r>
              <a:t/>
            </a:r>
            <a:endParaRPr/>
          </a:p>
        </p:txBody>
      </p:sp>
      <p:sp>
        <p:nvSpPr>
          <p:cNvPr id="284" name="Google Shape;284;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900">
                <a:latin typeface="Montserrat"/>
                <a:ea typeface="Montserrat"/>
                <a:cs typeface="Montserrat"/>
                <a:sym typeface="Montserrat"/>
              </a:rPr>
              <a:t>Build less sophisticated players to benchmark</a:t>
            </a:r>
            <a:endParaRPr b="1" sz="1900">
              <a:latin typeface="Montserrat"/>
              <a:ea typeface="Montserrat"/>
              <a:cs typeface="Montserrat"/>
              <a:sym typeface="Montserrat"/>
            </a:endParaRPr>
          </a:p>
          <a:p>
            <a:pPr indent="-349250" lvl="0" marL="457200" marR="0" rtl="0" algn="l">
              <a:lnSpc>
                <a:spcPct val="115000"/>
              </a:lnSpc>
              <a:spcBef>
                <a:spcPts val="1600"/>
              </a:spcBef>
              <a:spcAft>
                <a:spcPts val="0"/>
              </a:spcAft>
              <a:buSzPts val="1900"/>
              <a:buFont typeface="Montserrat"/>
              <a:buChar char="●"/>
            </a:pPr>
            <a:r>
              <a:rPr lang="en" sz="1900">
                <a:latin typeface="Montserrat"/>
                <a:ea typeface="Montserrat"/>
                <a:cs typeface="Montserrat"/>
                <a:sym typeface="Montserrat"/>
              </a:rPr>
              <a:t>Greedy, Random, Naive agents help mimic a mature players and explore new states</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Tested agents against a real player</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Benchmarked ZeroGo to be X dan!</a:t>
            </a:r>
            <a:endParaRPr sz="1900">
              <a:latin typeface="Montserrat"/>
              <a:ea typeface="Montserrat"/>
              <a:cs typeface="Montserrat"/>
              <a:sym typeface="Montserrat"/>
            </a:endParaRPr>
          </a:p>
          <a:p>
            <a:pPr indent="0" lvl="0" marL="0" rtl="0" algn="l">
              <a:spcBef>
                <a:spcPts val="1600"/>
              </a:spcBef>
              <a:spcAft>
                <a:spcPts val="1600"/>
              </a:spcAft>
              <a:buNone/>
            </a:pPr>
            <a:r>
              <a:t/>
            </a:r>
            <a:endParaRPr sz="19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Notable achievements </a:t>
            </a:r>
            <a:endParaRPr/>
          </a:p>
          <a:p>
            <a:pPr indent="0" lvl="0" marL="0" rtl="0" algn="l">
              <a:spcBef>
                <a:spcPts val="0"/>
              </a:spcBef>
              <a:spcAft>
                <a:spcPts val="0"/>
              </a:spcAft>
              <a:buNone/>
            </a:pPr>
            <a:r>
              <a:t/>
            </a:r>
            <a:endParaRPr/>
          </a:p>
        </p:txBody>
      </p:sp>
      <p:sp>
        <p:nvSpPr>
          <p:cNvPr id="290" name="Google Shape;290;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SzPts val="1900"/>
              <a:buFont typeface="Montserrat"/>
              <a:buChar char="●"/>
            </a:pPr>
            <a:r>
              <a:rPr b="1" lang="en" sz="1900">
                <a:latin typeface="Montserrat"/>
                <a:ea typeface="Montserrat"/>
                <a:cs typeface="Montserrat"/>
                <a:sym typeface="Montserrat"/>
              </a:rPr>
              <a:t>Contribute to an AlphaGo dependency on Github!</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b="1" lang="en" sz="1900">
                <a:latin typeface="Montserrat"/>
                <a:ea typeface="Montserrat"/>
                <a:cs typeface="Montserrat"/>
                <a:sym typeface="Montserrat"/>
              </a:rPr>
              <a:t>Implemented a custom model for AlphaGo</a:t>
            </a:r>
            <a:endParaRPr b="1"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Beat claims by X % without using expensive h/w</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More than 6 agents of varying skill</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Best player ranking: X dan!</a:t>
            </a:r>
            <a:endParaRPr sz="1900">
              <a:latin typeface="Montserrat"/>
              <a:ea typeface="Montserrat"/>
              <a:cs typeface="Montserrat"/>
              <a:sym typeface="Montserrat"/>
            </a:endParaRPr>
          </a:p>
          <a:p>
            <a:pPr indent="0" lvl="0" marL="0" marR="0" rtl="0" algn="ctr">
              <a:lnSpc>
                <a:spcPct val="115000"/>
              </a:lnSpc>
              <a:spcBef>
                <a:spcPts val="1600"/>
              </a:spcBef>
              <a:spcAft>
                <a:spcPts val="0"/>
              </a:spcAft>
              <a:buNone/>
            </a:pPr>
            <a:r>
              <a:rPr b="1" lang="en" sz="1900" u="sng">
                <a:latin typeface="Montserrat"/>
                <a:ea typeface="Montserrat"/>
                <a:cs typeface="Montserrat"/>
                <a:sym typeface="Montserrat"/>
              </a:rPr>
              <a:t>All this, on our MacBook Pros!</a:t>
            </a:r>
            <a:endParaRPr b="1" sz="1900" u="sng">
              <a:latin typeface="Montserrat"/>
              <a:ea typeface="Montserrat"/>
              <a:cs typeface="Montserrat"/>
              <a:sym typeface="Montserrat"/>
            </a:endParaRPr>
          </a:p>
          <a:p>
            <a:pPr indent="0" lvl="0" marL="0" rtl="0" algn="l">
              <a:spcBef>
                <a:spcPts val="1600"/>
              </a:spcBef>
              <a:spcAft>
                <a:spcPts val="1600"/>
              </a:spcAft>
              <a:buNone/>
            </a:pPr>
            <a:r>
              <a:t/>
            </a:r>
            <a:endParaRPr sz="19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Video</a:t>
            </a:r>
            <a:endParaRPr/>
          </a:p>
        </p:txBody>
      </p:sp>
      <p:pic>
        <p:nvPicPr>
          <p:cNvPr descr="-- Created using Powtoon -- Free sign up at http://www.powtoon.com/youtube/ -- Create animated videos and animated presentations for free.  PowToon is a free tool that allows you to develop cool animated clips and animated presentations for your website, office meeting, sales pitch, nonprofit fundraiser, product launch, video resume, or anything else you could use an animated explainer video. PowToon's animation templates help you create animated presentations and animated explainer videos from scratch.  Anyone can produce awesome animations quickly with PowToon, without the cost or hassle other professional animation services require." id="147" name="Google Shape;147;p15" title="ZeroGo Video">
            <a:hlinkClick r:id="rId3"/>
          </p:cNvPr>
          <p:cNvPicPr preferRelativeResize="0"/>
          <p:nvPr/>
        </p:nvPicPr>
        <p:blipFill>
          <a:blip r:embed="rId4">
            <a:alphaModFix/>
          </a:blip>
          <a:stretch>
            <a:fillRect/>
          </a:stretch>
        </p:blipFill>
        <p:spPr>
          <a:xfrm>
            <a:off x="1905000" y="304800"/>
            <a:ext cx="5537300" cy="4152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What is Go?</a:t>
            </a:r>
            <a:endParaRPr/>
          </a:p>
        </p:txBody>
      </p:sp>
      <p:sp>
        <p:nvSpPr>
          <p:cNvPr id="153" name="Google Shape;153;p16"/>
          <p:cNvSpPr txBox="1"/>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Invented in China 2500 years ago, is the oldest board game played today</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2 players with the goal of surrounding opponent’s chess with their own</a:t>
            </a:r>
            <a:endParaRPr sz="1500">
              <a:solidFill>
                <a:srgbClr val="FFFFFF"/>
              </a:solidFill>
              <a:latin typeface="Lato"/>
              <a:ea typeface="Lato"/>
              <a:cs typeface="Lato"/>
              <a:sym typeface="Lato"/>
            </a:endParaRPr>
          </a:p>
          <a:p>
            <a:pPr indent="0" lvl="0" marL="0" rtl="0" algn="l">
              <a:lnSpc>
                <a:spcPct val="115000"/>
              </a:lnSpc>
              <a:spcBef>
                <a:spcPts val="1600"/>
              </a:spcBef>
              <a:spcAft>
                <a:spcPts val="0"/>
              </a:spcAft>
              <a:buNone/>
            </a:pPr>
            <a:r>
              <a:rPr lang="en" sz="1500">
                <a:solidFill>
                  <a:srgbClr val="FFFFFF"/>
                </a:solidFill>
                <a:latin typeface="Lato"/>
                <a:ea typeface="Lato"/>
                <a:cs typeface="Lato"/>
                <a:sym typeface="Lato"/>
              </a:rPr>
              <a:t>Rules:</a:t>
            </a:r>
            <a:endParaRPr sz="1500">
              <a:solidFill>
                <a:srgbClr val="FFFFFF"/>
              </a:solidFill>
              <a:latin typeface="Lato"/>
              <a:ea typeface="Lato"/>
              <a:cs typeface="Lato"/>
              <a:sym typeface="Lato"/>
            </a:endParaRPr>
          </a:p>
          <a:p>
            <a:pPr indent="-323850" lvl="0" marL="457200" rtl="0" algn="l">
              <a:lnSpc>
                <a:spcPct val="115000"/>
              </a:lnSpc>
              <a:spcBef>
                <a:spcPts val="1600"/>
              </a:spcBef>
              <a:spcAft>
                <a:spcPts val="0"/>
              </a:spcAft>
              <a:buClr>
                <a:srgbClr val="FFFFFF"/>
              </a:buClr>
              <a:buSzPts val="1500"/>
              <a:buFont typeface="Lato"/>
              <a:buChar char="●"/>
            </a:pPr>
            <a:r>
              <a:rPr b="1" lang="en" sz="1500" u="sng">
                <a:solidFill>
                  <a:srgbClr val="FFFFFF"/>
                </a:solidFill>
                <a:latin typeface="Lato"/>
                <a:ea typeface="Lato"/>
                <a:cs typeface="Lato"/>
                <a:sym typeface="Lato"/>
              </a:rPr>
              <a:t>Liberty Rule</a:t>
            </a:r>
            <a:r>
              <a:rPr b="1" lang="en" sz="1500">
                <a:solidFill>
                  <a:srgbClr val="FFFFFF"/>
                </a:solidFill>
                <a:latin typeface="Lato"/>
                <a:ea typeface="Lato"/>
                <a:cs typeface="Lato"/>
                <a:sym typeface="Lato"/>
              </a:rPr>
              <a:t>: </a:t>
            </a:r>
            <a:r>
              <a:rPr lang="en" sz="1500">
                <a:solidFill>
                  <a:srgbClr val="FFFFFF"/>
                </a:solidFill>
                <a:latin typeface="Lato"/>
                <a:ea typeface="Lato"/>
                <a:cs typeface="Lato"/>
                <a:sym typeface="Lato"/>
              </a:rPr>
              <a:t>Every stone must have a Liberty(open point) or belong to a group that has a liberty</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b="1" lang="en" sz="1500" u="sng">
                <a:solidFill>
                  <a:srgbClr val="FFFFFF"/>
                </a:solidFill>
                <a:latin typeface="Lato"/>
                <a:ea typeface="Lato"/>
                <a:cs typeface="Lato"/>
                <a:sym typeface="Lato"/>
              </a:rPr>
              <a:t>KO rule</a:t>
            </a:r>
            <a:r>
              <a:rPr lang="en" sz="1500">
                <a:solidFill>
                  <a:srgbClr val="FFFFFF"/>
                </a:solidFill>
                <a:latin typeface="Lato"/>
                <a:ea typeface="Lato"/>
                <a:cs typeface="Lato"/>
                <a:sym typeface="Lato"/>
              </a:rPr>
              <a:t>: Stones do not repeat their positions </a:t>
            </a:r>
            <a:endParaRPr sz="1500">
              <a:solidFill>
                <a:srgbClr val="FFFFFF"/>
              </a:solidFill>
              <a:latin typeface="Lato"/>
              <a:ea typeface="Lato"/>
              <a:cs typeface="Lato"/>
              <a:sym typeface="Lato"/>
            </a:endParaRPr>
          </a:p>
          <a:p>
            <a:pPr indent="0" lvl="0" marL="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0" lvl="0" marL="0" rtl="0" algn="l">
              <a:lnSpc>
                <a:spcPct val="115000"/>
              </a:lnSpc>
              <a:spcBef>
                <a:spcPts val="1600"/>
              </a:spcBef>
              <a:spcAft>
                <a:spcPts val="1600"/>
              </a:spcAft>
              <a:buNone/>
            </a:pPr>
            <a:r>
              <a:rPr lang="en" sz="1500">
                <a:solidFill>
                  <a:srgbClr val="FFFFFF"/>
                </a:solidFill>
                <a:latin typeface="Lato"/>
                <a:ea typeface="Lato"/>
                <a:cs typeface="Lato"/>
                <a:sym typeface="Lato"/>
              </a:rPr>
              <a:t> </a:t>
            </a:r>
            <a:endParaRPr sz="15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7" name="Shape 157"/>
        <p:cNvGrpSpPr/>
        <p:nvPr/>
      </p:nvGrpSpPr>
      <p:grpSpPr>
        <a:xfrm>
          <a:off x="0" y="0"/>
          <a:ext cx="0" cy="0"/>
          <a:chOff x="0" y="0"/>
          <a:chExt cx="0" cy="0"/>
        </a:xfrm>
      </p:grpSpPr>
      <p:sp>
        <p:nvSpPr>
          <p:cNvPr id="158" name="Google Shape;158;p17"/>
          <p:cNvSpPr/>
          <p:nvPr/>
        </p:nvSpPr>
        <p:spPr>
          <a:xfrm>
            <a:off x="5771025" y="2532525"/>
            <a:ext cx="2476500" cy="705900"/>
          </a:xfrm>
          <a:prstGeom prst="rect">
            <a:avLst/>
          </a:prstGeom>
          <a:solidFill>
            <a:srgbClr val="FFFFFF">
              <a:alpha val="692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a:t>
            </a:r>
            <a:r>
              <a:rPr lang="en"/>
              <a:t>Why is Go interesting for CSCI 599?</a:t>
            </a:r>
            <a:endParaRPr/>
          </a:p>
        </p:txBody>
      </p:sp>
      <p:sp>
        <p:nvSpPr>
          <p:cNvPr id="160" name="Google Shape;160;p17"/>
          <p:cNvSpPr txBox="1"/>
          <p:nvPr>
            <p:ph idx="1" type="body"/>
          </p:nvPr>
        </p:nvSpPr>
        <p:spPr>
          <a:xfrm>
            <a:off x="1297500" y="1262750"/>
            <a:ext cx="7038900" cy="34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rPr>
              <a:t>Google acquired DeepMind at $500M which built AlphaGo that beat Lee Sedol</a:t>
            </a:r>
            <a:endParaRPr sz="1500">
              <a:solidFill>
                <a:srgbClr val="FFFFFF"/>
              </a:solidFill>
            </a:endParaRPr>
          </a:p>
          <a:p>
            <a:pPr indent="0" lvl="0" marL="457200" rtl="0" algn="l">
              <a:spcBef>
                <a:spcPts val="1600"/>
              </a:spcBef>
              <a:spcAft>
                <a:spcPts val="0"/>
              </a:spcAft>
              <a:buNone/>
            </a:pPr>
            <a:r>
              <a:rPr i="1" lang="en" sz="1400">
                <a:solidFill>
                  <a:schemeClr val="lt2"/>
                </a:solidFill>
              </a:rPr>
              <a:t>“</a:t>
            </a:r>
            <a:r>
              <a:rPr i="1" lang="en" sz="1400">
                <a:solidFill>
                  <a:schemeClr val="accent4"/>
                </a:solidFill>
              </a:rPr>
              <a:t>AlphaGo is the first computer program to defeat a professional human Go player, the first to defeat a Go world champion, and is arguably the strongest Go player in history</a:t>
            </a:r>
            <a:r>
              <a:rPr i="1" lang="en" sz="1400">
                <a:solidFill>
                  <a:schemeClr val="lt2"/>
                </a:solidFill>
              </a:rPr>
              <a:t>”</a:t>
            </a:r>
            <a:endParaRPr i="1" sz="1400">
              <a:solidFill>
                <a:schemeClr val="lt2"/>
              </a:solidFill>
            </a:endParaRPr>
          </a:p>
          <a:p>
            <a:pPr indent="0" lvl="0" marL="0" rtl="0" algn="l">
              <a:spcBef>
                <a:spcPts val="1600"/>
              </a:spcBef>
              <a:spcAft>
                <a:spcPts val="0"/>
              </a:spcAft>
              <a:buNone/>
            </a:pPr>
            <a:r>
              <a:rPr lang="en" sz="1500">
                <a:solidFill>
                  <a:srgbClr val="FFFFFF"/>
                </a:solidFill>
              </a:rPr>
              <a:t>Alphago Requirements:</a:t>
            </a:r>
            <a:endParaRPr sz="1500">
              <a:solidFill>
                <a:srgbClr val="FFFFFF"/>
              </a:solidFill>
            </a:endParaRPr>
          </a:p>
          <a:p>
            <a:pPr indent="-323850" lvl="0" marL="457200" rtl="0" algn="l">
              <a:spcBef>
                <a:spcPts val="1600"/>
              </a:spcBef>
              <a:spcAft>
                <a:spcPts val="0"/>
              </a:spcAft>
              <a:buClr>
                <a:srgbClr val="FFFFFF"/>
              </a:buClr>
              <a:buSzPts val="1500"/>
              <a:buChar char="●"/>
            </a:pPr>
            <a:r>
              <a:rPr lang="en" sz="1500">
                <a:solidFill>
                  <a:srgbClr val="FFFFFF"/>
                </a:solidFill>
              </a:rPr>
              <a:t>Needs 4+ TPUs or 200+ GPUs</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Needed 5+ years to complete!</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500 times the depth of the game tree of Chess</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130,000 “possible next moves” after first 2 turns (Chess has 400)</a:t>
            </a:r>
            <a:endParaRPr sz="1500">
              <a:solidFill>
                <a:srgbClr val="FFFFFF"/>
              </a:solidFill>
            </a:endParaRPr>
          </a:p>
        </p:txBody>
      </p:sp>
      <p:pic>
        <p:nvPicPr>
          <p:cNvPr id="161" name="Google Shape;161;p17"/>
          <p:cNvPicPr preferRelativeResize="0"/>
          <p:nvPr/>
        </p:nvPicPr>
        <p:blipFill>
          <a:blip r:embed="rId3">
            <a:alphaModFix/>
          </a:blip>
          <a:stretch>
            <a:fillRect/>
          </a:stretch>
        </p:blipFill>
        <p:spPr>
          <a:xfrm>
            <a:off x="5849463" y="2582344"/>
            <a:ext cx="2319625" cy="60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Why is Go interesting for CSCI 599?</a:t>
            </a:r>
            <a:endParaRPr/>
          </a:p>
          <a:p>
            <a:pPr indent="0" lvl="0" marL="0" rtl="0" algn="l">
              <a:spcBef>
                <a:spcPts val="0"/>
              </a:spcBef>
              <a:spcAft>
                <a:spcPts val="0"/>
              </a:spcAft>
              <a:buNone/>
            </a:pPr>
            <a:r>
              <a:t/>
            </a:r>
            <a:endParaRPr/>
          </a:p>
        </p:txBody>
      </p:sp>
      <p:pic>
        <p:nvPicPr>
          <p:cNvPr id="167" name="Google Shape;167;p18"/>
          <p:cNvPicPr preferRelativeResize="0"/>
          <p:nvPr/>
        </p:nvPicPr>
        <p:blipFill rotWithShape="1">
          <a:blip r:embed="rId3">
            <a:alphaModFix/>
          </a:blip>
          <a:srcRect b="0" l="15198" r="23019" t="0"/>
          <a:stretch/>
        </p:blipFill>
        <p:spPr>
          <a:xfrm>
            <a:off x="2315502" y="1210225"/>
            <a:ext cx="564852" cy="514273"/>
          </a:xfrm>
          <a:prstGeom prst="rect">
            <a:avLst/>
          </a:prstGeom>
          <a:noFill/>
          <a:ln>
            <a:noFill/>
          </a:ln>
        </p:spPr>
      </p:pic>
      <p:pic>
        <p:nvPicPr>
          <p:cNvPr id="168" name="Google Shape;168;p18"/>
          <p:cNvPicPr preferRelativeResize="0"/>
          <p:nvPr/>
        </p:nvPicPr>
        <p:blipFill rotWithShape="1">
          <a:blip r:embed="rId4">
            <a:alphaModFix/>
          </a:blip>
          <a:srcRect b="22064" l="23531" r="42211" t="27387"/>
          <a:stretch/>
        </p:blipFill>
        <p:spPr>
          <a:xfrm>
            <a:off x="1892887" y="2029450"/>
            <a:ext cx="952876" cy="822928"/>
          </a:xfrm>
          <a:prstGeom prst="rect">
            <a:avLst/>
          </a:prstGeom>
          <a:noFill/>
          <a:ln>
            <a:noFill/>
          </a:ln>
        </p:spPr>
      </p:pic>
      <p:pic>
        <p:nvPicPr>
          <p:cNvPr id="169" name="Google Shape;169;p18"/>
          <p:cNvPicPr preferRelativeResize="0"/>
          <p:nvPr/>
        </p:nvPicPr>
        <p:blipFill rotWithShape="1">
          <a:blip r:embed="rId5">
            <a:alphaModFix/>
          </a:blip>
          <a:srcRect b="8707" l="20062" r="21665" t="10894"/>
          <a:stretch/>
        </p:blipFill>
        <p:spPr>
          <a:xfrm>
            <a:off x="687900" y="3017025"/>
            <a:ext cx="2143649" cy="1972250"/>
          </a:xfrm>
          <a:prstGeom prst="rect">
            <a:avLst/>
          </a:prstGeom>
          <a:noFill/>
          <a:ln>
            <a:noFill/>
          </a:ln>
        </p:spPr>
      </p:pic>
      <p:sp>
        <p:nvSpPr>
          <p:cNvPr id="170" name="Google Shape;170;p18"/>
          <p:cNvSpPr txBox="1"/>
          <p:nvPr/>
        </p:nvSpPr>
        <p:spPr>
          <a:xfrm>
            <a:off x="3193675" y="1283025"/>
            <a:ext cx="1216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Lato"/>
                <a:ea typeface="Lato"/>
                <a:cs typeface="Lato"/>
                <a:sym typeface="Lato"/>
              </a:rPr>
              <a:t>3x3 Board</a:t>
            </a:r>
            <a:endParaRPr sz="1500">
              <a:solidFill>
                <a:srgbClr val="FFFFFF"/>
              </a:solidFill>
              <a:latin typeface="Lato"/>
              <a:ea typeface="Lato"/>
              <a:cs typeface="Lato"/>
              <a:sym typeface="Lato"/>
            </a:endParaRPr>
          </a:p>
        </p:txBody>
      </p:sp>
      <p:sp>
        <p:nvSpPr>
          <p:cNvPr id="171" name="Google Shape;171;p18"/>
          <p:cNvSpPr txBox="1"/>
          <p:nvPr/>
        </p:nvSpPr>
        <p:spPr>
          <a:xfrm>
            <a:off x="3193675" y="2197425"/>
            <a:ext cx="1216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Lato"/>
                <a:ea typeface="Lato"/>
                <a:cs typeface="Lato"/>
                <a:sym typeface="Lato"/>
              </a:rPr>
              <a:t>5</a:t>
            </a:r>
            <a:r>
              <a:rPr lang="en" sz="1500">
                <a:solidFill>
                  <a:srgbClr val="FFFFFF"/>
                </a:solidFill>
                <a:latin typeface="Lato"/>
                <a:ea typeface="Lato"/>
                <a:cs typeface="Lato"/>
                <a:sym typeface="Lato"/>
              </a:rPr>
              <a:t>x5 Board</a:t>
            </a:r>
            <a:endParaRPr sz="1500">
              <a:solidFill>
                <a:srgbClr val="FFFFFF"/>
              </a:solidFill>
              <a:latin typeface="Lato"/>
              <a:ea typeface="Lato"/>
              <a:cs typeface="Lato"/>
              <a:sym typeface="Lato"/>
            </a:endParaRPr>
          </a:p>
        </p:txBody>
      </p:sp>
      <p:sp>
        <p:nvSpPr>
          <p:cNvPr id="172" name="Google Shape;172;p18"/>
          <p:cNvSpPr txBox="1"/>
          <p:nvPr/>
        </p:nvSpPr>
        <p:spPr>
          <a:xfrm>
            <a:off x="2996575" y="3705750"/>
            <a:ext cx="1216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19</a:t>
            </a:r>
            <a:r>
              <a:rPr lang="en">
                <a:solidFill>
                  <a:srgbClr val="FFFFFF"/>
                </a:solidFill>
                <a:latin typeface="Lato"/>
                <a:ea typeface="Lato"/>
                <a:cs typeface="Lato"/>
                <a:sym typeface="Lato"/>
              </a:rPr>
              <a:t>x19 Board</a:t>
            </a:r>
            <a:endParaRPr>
              <a:solidFill>
                <a:srgbClr val="FFFFFF"/>
              </a:solidFill>
              <a:latin typeface="Lato"/>
              <a:ea typeface="Lato"/>
              <a:cs typeface="Lato"/>
              <a:sym typeface="Lato"/>
            </a:endParaRPr>
          </a:p>
        </p:txBody>
      </p:sp>
      <p:sp>
        <p:nvSpPr>
          <p:cNvPr id="173" name="Google Shape;173;p18"/>
          <p:cNvSpPr txBox="1"/>
          <p:nvPr/>
        </p:nvSpPr>
        <p:spPr>
          <a:xfrm>
            <a:off x="5728450" y="1283025"/>
            <a:ext cx="19431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Lato"/>
                <a:ea typeface="Lato"/>
                <a:cs typeface="Lato"/>
                <a:sym typeface="Lato"/>
              </a:rPr>
              <a:t>12000 valid states</a:t>
            </a:r>
            <a:endParaRPr sz="1500">
              <a:solidFill>
                <a:srgbClr val="FFFFFF"/>
              </a:solidFill>
              <a:latin typeface="Lato"/>
              <a:ea typeface="Lato"/>
              <a:cs typeface="Lato"/>
              <a:sym typeface="Lato"/>
            </a:endParaRPr>
          </a:p>
        </p:txBody>
      </p:sp>
      <p:sp>
        <p:nvSpPr>
          <p:cNvPr id="174" name="Google Shape;174;p18"/>
          <p:cNvSpPr txBox="1"/>
          <p:nvPr/>
        </p:nvSpPr>
        <p:spPr>
          <a:xfrm>
            <a:off x="5728450" y="2197425"/>
            <a:ext cx="25842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414,295,148,741</a:t>
            </a:r>
            <a:r>
              <a:rPr lang="en">
                <a:solidFill>
                  <a:srgbClr val="FFFFFF"/>
                </a:solidFill>
                <a:latin typeface="Lato"/>
                <a:ea typeface="Lato"/>
                <a:cs typeface="Lato"/>
                <a:sym typeface="Lato"/>
              </a:rPr>
              <a:t> valid states</a:t>
            </a:r>
            <a:endParaRPr>
              <a:solidFill>
                <a:srgbClr val="FFFFFF"/>
              </a:solidFill>
              <a:latin typeface="Lato"/>
              <a:ea typeface="Lato"/>
              <a:cs typeface="Lato"/>
              <a:sym typeface="Lato"/>
            </a:endParaRPr>
          </a:p>
        </p:txBody>
      </p:sp>
      <p:sp>
        <p:nvSpPr>
          <p:cNvPr id="175" name="Google Shape;175;p18"/>
          <p:cNvSpPr txBox="1"/>
          <p:nvPr/>
        </p:nvSpPr>
        <p:spPr>
          <a:xfrm>
            <a:off x="5728375" y="3705750"/>
            <a:ext cx="31713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Lato"/>
                <a:ea typeface="Lato"/>
                <a:cs typeface="Lato"/>
                <a:sym typeface="Lato"/>
              </a:rPr>
              <a:t>2.08168199382 x </a:t>
            </a:r>
            <a:r>
              <a:rPr lang="en" sz="1500">
                <a:solidFill>
                  <a:srgbClr val="FFFFFF"/>
                </a:solidFill>
                <a:highlight>
                  <a:srgbClr val="FF0000"/>
                </a:highlight>
                <a:latin typeface="Lato"/>
                <a:ea typeface="Lato"/>
                <a:cs typeface="Lato"/>
                <a:sym typeface="Lato"/>
              </a:rPr>
              <a:t>10</a:t>
            </a:r>
            <a:r>
              <a:rPr baseline="30000" lang="en" sz="1500">
                <a:solidFill>
                  <a:srgbClr val="FFFFFF"/>
                </a:solidFill>
                <a:highlight>
                  <a:srgbClr val="FF0000"/>
                </a:highlight>
                <a:latin typeface="Lato"/>
                <a:ea typeface="Lato"/>
                <a:cs typeface="Lato"/>
                <a:sym typeface="Lato"/>
              </a:rPr>
              <a:t>170</a:t>
            </a:r>
            <a:r>
              <a:rPr lang="en" sz="1500">
                <a:solidFill>
                  <a:srgbClr val="FFFFFF"/>
                </a:solidFill>
                <a:latin typeface="Lato"/>
                <a:ea typeface="Lato"/>
                <a:cs typeface="Lato"/>
                <a:sym typeface="Lato"/>
              </a:rPr>
              <a:t>  </a:t>
            </a:r>
            <a:r>
              <a:rPr lang="en" sz="1500">
                <a:solidFill>
                  <a:srgbClr val="FFFFFF"/>
                </a:solidFill>
                <a:latin typeface="Lato"/>
                <a:ea typeface="Lato"/>
                <a:cs typeface="Lato"/>
                <a:sym typeface="Lato"/>
              </a:rPr>
              <a:t>valid states</a:t>
            </a:r>
            <a:endParaRPr sz="1500">
              <a:solidFill>
                <a:srgbClr val="FFFFFF"/>
              </a:solidFill>
              <a:latin typeface="Lato"/>
              <a:ea typeface="Lato"/>
              <a:cs typeface="Lato"/>
              <a:sym typeface="Lato"/>
            </a:endParaRPr>
          </a:p>
        </p:txBody>
      </p:sp>
      <p:cxnSp>
        <p:nvCxnSpPr>
          <p:cNvPr id="176" name="Google Shape;176;p18"/>
          <p:cNvCxnSpPr>
            <a:stCxn id="170" idx="3"/>
            <a:endCxn id="173" idx="1"/>
          </p:cNvCxnSpPr>
          <p:nvPr/>
        </p:nvCxnSpPr>
        <p:spPr>
          <a:xfrm>
            <a:off x="4410475" y="1467375"/>
            <a:ext cx="1317900" cy="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18"/>
          <p:cNvCxnSpPr>
            <a:stCxn id="171" idx="3"/>
            <a:endCxn id="174" idx="1"/>
          </p:cNvCxnSpPr>
          <p:nvPr/>
        </p:nvCxnSpPr>
        <p:spPr>
          <a:xfrm>
            <a:off x="4410475" y="2381775"/>
            <a:ext cx="1317900" cy="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18"/>
          <p:cNvCxnSpPr>
            <a:stCxn id="172" idx="3"/>
            <a:endCxn id="175" idx="1"/>
          </p:cNvCxnSpPr>
          <p:nvPr/>
        </p:nvCxnSpPr>
        <p:spPr>
          <a:xfrm>
            <a:off x="4213375" y="3890100"/>
            <a:ext cx="1515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Implementations:</a:t>
            </a:r>
            <a:br>
              <a:rPr lang="en"/>
            </a:br>
            <a:r>
              <a:rPr lang="en" sz="2000"/>
              <a:t>Naive - </a:t>
            </a:r>
            <a:r>
              <a:rPr lang="en" sz="2000"/>
              <a:t>Random</a:t>
            </a:r>
            <a:r>
              <a:rPr lang="en" sz="2000"/>
              <a:t>, Greedy</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823850" y="2053000"/>
            <a:ext cx="81297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Implementations:</a:t>
            </a:r>
            <a:endParaRPr/>
          </a:p>
          <a:p>
            <a:pPr indent="0" lvl="0" marL="0" rtl="0" algn="l">
              <a:spcBef>
                <a:spcPts val="0"/>
              </a:spcBef>
              <a:spcAft>
                <a:spcPts val="0"/>
              </a:spcAft>
              <a:buNone/>
            </a:pPr>
            <a:r>
              <a:rPr lang="en" sz="2000"/>
              <a:t>Search Based - Minimax, AlphaBeta, MCTS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823850" y="2053000"/>
            <a:ext cx="81297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Implementations:</a:t>
            </a:r>
            <a:br>
              <a:rPr lang="en"/>
            </a:br>
            <a:r>
              <a:rPr lang="en" sz="2000"/>
              <a:t>ML</a:t>
            </a:r>
            <a:r>
              <a:rPr lang="en" sz="2000"/>
              <a:t> Based - Neural Network, Actor Critic</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